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50" r:id="rId3"/>
  </p:sldMasterIdLst>
  <p:notesMasterIdLst>
    <p:notesMasterId r:id="rId5"/>
  </p:notesMasterIdLst>
  <p:handoutMasterIdLst>
    <p:handoutMasterId r:id="rId6"/>
  </p:handoutMasterIdLst>
  <p:sldIdLst>
    <p:sldId id="337" r:id="rId4"/>
  </p:sldIdLst>
  <p:sldSz cx="9144000" cy="5143500" type="screen16x9"/>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27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FC6"/>
    <a:srgbClr val="D8FAE8"/>
    <a:srgbClr val="9FF2C4"/>
    <a:srgbClr val="63D2A4"/>
    <a:srgbClr val="1FAA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40" autoAdjust="0"/>
    <p:restoredTop sz="85224" autoAdjust="0"/>
  </p:normalViewPr>
  <p:slideViewPr>
    <p:cSldViewPr snapToGrid="0" showGuides="1">
      <p:cViewPr>
        <p:scale>
          <a:sx n="140" d="100"/>
          <a:sy n="140" d="100"/>
        </p:scale>
        <p:origin x="51" y="-210"/>
      </p:cViewPr>
      <p:guideLst>
        <p:guide orient="horz" pos="1536"/>
        <p:guide pos="2781"/>
      </p:guideLst>
    </p:cSldViewPr>
  </p:slideViewPr>
  <p:notesTextViewPr>
    <p:cViewPr>
      <p:scale>
        <a:sx n="1" d="1"/>
        <a:sy n="1" d="1"/>
      </p:scale>
      <p:origin x="0" y="0"/>
    </p:cViewPr>
  </p:notesTextViewPr>
  <p:sorterViewPr>
    <p:cViewPr>
      <p:scale>
        <a:sx n="100" d="100"/>
        <a:sy n="100" d="100"/>
      </p:scale>
      <p:origin x="0" y="-3499"/>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0" Type="http://schemas.openxmlformats.org/officeDocument/2006/relationships/tags" Target="tags/tag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7D432F-500B-40A5-8D20-AD7C9FD15933}"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1EE0E66-0D14-4BBC-92E6-C54B90739E17}" type="slidenum">
              <a:rPr lang="zh-CN" altLang="en-US" smtClean="0"/>
            </a:fld>
            <a:endParaRPr lang="zh-CN" alt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F52F9A-8F4D-466E-B9E9-50DE33859FE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A5A865-2289-4A28-A607-FE2F7A09DECB}" type="slidenum">
              <a:rPr lang="zh-CN" altLang="en-US" smtClean="0"/>
            </a:fld>
            <a:endParaRPr lang="zh-CN" altLang="en-US"/>
          </a:p>
        </p:txBody>
      </p:sp>
    </p:spTree>
  </p:cSld>
  <p:clrMap bg1="lt1" tx1="dk1" bg2="lt2" tx2="dk2" accent1="accent1" accent2="accent2" accent3="accent3" accent4="accent4" accent5="accent5" accent6="accent6" hlink="hlink" folHlink="folHlink"/>
  <p:hf sldNum="0" hdr="0" ftr="0" dt="0"/>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75F537E-F296-4558-95FE-F61599923FC6}"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3A45306-1FA8-40BA-90AE-CF6362BB62D0}"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143000" y="2701529"/>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单击以编辑母版副标题样式</a:t>
            </a:r>
            <a:endParaRPr lang="zh-CN" altLang="en-US"/>
          </a:p>
        </p:txBody>
      </p:sp>
      <p:sp>
        <p:nvSpPr>
          <p:cNvPr id="4" name="日期占位符 3"/>
          <p:cNvSpPr>
            <a:spLocks noGrp="1"/>
          </p:cNvSpPr>
          <p:nvPr>
            <p:ph type="dt" sz="half" idx="10"/>
          </p:nvPr>
        </p:nvSpPr>
        <p:spPr>
          <a:xfrm>
            <a:off x="628650" y="4767263"/>
            <a:ext cx="2057400" cy="273844"/>
          </a:xfrm>
        </p:spPr>
        <p:txBody>
          <a:bodyPr/>
          <a:lstStyle/>
          <a:p>
            <a:fld id="{E3C77027-42B2-4AF0-938C-BD2562633320}" type="datetimeFigureOut">
              <a:rPr lang="zh-CN" altLang="en-US" smtClean="0"/>
            </a:fld>
            <a:endParaRPr lang="zh-CN" altLang="en-US"/>
          </a:p>
        </p:txBody>
      </p:sp>
      <p:sp>
        <p:nvSpPr>
          <p:cNvPr id="5" name="页脚占位符 4"/>
          <p:cNvSpPr>
            <a:spLocks noGrp="1"/>
          </p:cNvSpPr>
          <p:nvPr>
            <p:ph type="ftr" sz="quarter" idx="11"/>
          </p:nvPr>
        </p:nvSpPr>
        <p:spPr>
          <a:xfrm>
            <a:off x="3028950" y="4767263"/>
            <a:ext cx="3086100" cy="273844"/>
          </a:xfrm>
        </p:spPr>
        <p:txBody>
          <a:bodyPr/>
          <a:lstStyle/>
          <a:p>
            <a:endParaRPr lang="zh-CN" altLang="en-US"/>
          </a:p>
        </p:txBody>
      </p:sp>
      <p:sp>
        <p:nvSpPr>
          <p:cNvPr id="6" name="灯片编号占位符 5"/>
          <p:cNvSpPr>
            <a:spLocks noGrp="1"/>
          </p:cNvSpPr>
          <p:nvPr>
            <p:ph type="sldNum" sz="quarter" idx="12"/>
          </p:nvPr>
        </p:nvSpPr>
        <p:spPr>
          <a:xfrm>
            <a:off x="6457950" y="4767263"/>
            <a:ext cx="2057400" cy="273844"/>
          </a:xfrm>
        </p:spPr>
        <p:txBody>
          <a:bodyPr/>
          <a:lstStyle/>
          <a:p>
            <a:fld id="{AA4E2F37-7B39-4088-87A3-CC88D45037B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4767263"/>
            <a:ext cx="2057400" cy="273844"/>
          </a:xfrm>
        </p:spPr>
        <p:txBody>
          <a:bodyPr/>
          <a:lstStyle/>
          <a:p>
            <a:fld id="{E3C77027-42B2-4AF0-938C-BD2562633320}" type="datetimeFigureOut">
              <a:rPr lang="zh-CN" altLang="en-US" smtClean="0"/>
            </a:fld>
            <a:endParaRPr lang="zh-CN" altLang="en-US"/>
          </a:p>
        </p:txBody>
      </p:sp>
      <p:sp>
        <p:nvSpPr>
          <p:cNvPr id="3" name="页脚占位符 2"/>
          <p:cNvSpPr>
            <a:spLocks noGrp="1"/>
          </p:cNvSpPr>
          <p:nvPr>
            <p:ph type="ftr" sz="quarter" idx="11"/>
          </p:nvPr>
        </p:nvSpPr>
        <p:spPr>
          <a:xfrm>
            <a:off x="3028950" y="4767263"/>
            <a:ext cx="3086100" cy="273844"/>
          </a:xfrm>
        </p:spPr>
        <p:txBody>
          <a:bodyPr/>
          <a:lstStyle/>
          <a:p>
            <a:endParaRPr lang="zh-CN" altLang="en-US"/>
          </a:p>
        </p:txBody>
      </p:sp>
      <p:sp>
        <p:nvSpPr>
          <p:cNvPr id="4" name="灯片编号占位符 3"/>
          <p:cNvSpPr>
            <a:spLocks noGrp="1"/>
          </p:cNvSpPr>
          <p:nvPr>
            <p:ph type="sldNum" sz="quarter" idx="12"/>
          </p:nvPr>
        </p:nvSpPr>
        <p:spPr>
          <a:xfrm>
            <a:off x="6457950" y="4767263"/>
            <a:ext cx="2057400" cy="273844"/>
          </a:xfrm>
        </p:spPr>
        <p:txBody>
          <a:bodyPr/>
          <a:lstStyle/>
          <a:p>
            <a:fld id="{AA4E2F37-7B39-4088-87A3-CC88D45037B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image" Target="../media/image1.png"/><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575F537E-F296-4558-95FE-F61599923FC6}" type="datetimeFigureOut">
              <a:rPr lang="zh-CN" altLang="en-US" smtClean="0"/>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3A45306-1FA8-40BA-90AE-CF6362BB62D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39429" cy="5143500"/>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52" r:id="rId2"/>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7792720" y="8255"/>
            <a:ext cx="1325880" cy="245110"/>
          </a:xfrm>
          <a:prstGeom prst="rect">
            <a:avLst/>
          </a:prstGeom>
          <a:noFill/>
        </p:spPr>
        <p:txBody>
          <a:bodyPr wrap="none" rtlCol="0">
            <a:spAutoFit/>
          </a:bodyPr>
          <a:lstStyle/>
          <a:p>
            <a:r>
              <a:rPr lang="zh-CN" altLang="en-US" sz="1000"/>
              <a:t>保密文件，请勿外泄</a:t>
            </a:r>
            <a:endParaRPr lang="zh-CN" altLang="en-US" sz="1000"/>
          </a:p>
        </p:txBody>
      </p:sp>
      <p:pic>
        <p:nvPicPr>
          <p:cNvPr id="3" name="图片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59544" y="84751"/>
            <a:ext cx="1848326" cy="421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2"/>
          <p:cNvSpPr txBox="1"/>
          <p:nvPr>
            <p:custDataLst>
              <p:tags r:id="rId2"/>
            </p:custDataLst>
          </p:nvPr>
        </p:nvSpPr>
        <p:spPr>
          <a:xfrm>
            <a:off x="484311" y="909951"/>
            <a:ext cx="3931285" cy="1359535"/>
          </a:xfrm>
          <a:prstGeom prst="rect">
            <a:avLst/>
          </a:prstGeom>
          <a:noFill/>
        </p:spPr>
        <p:txBody>
          <a:bodyPr wrap="square" lIns="91386" tIns="45693" rIns="91386" bIns="45693" rtlCol="0">
            <a:spAutoFit/>
          </a:bodyPr>
          <a:lstStyle/>
          <a:p>
            <a:pPr fontAlgn="auto">
              <a:lnSpc>
                <a:spcPct val="150000"/>
              </a:lnSpc>
            </a:pPr>
            <a:r>
              <a:rPr lang="zh-CN" altLang="en-US" sz="1100" b="1" dirty="0"/>
              <a:t>项目背景</a:t>
            </a:r>
            <a:r>
              <a:rPr sz="1100" b="1" dirty="0"/>
              <a:t>：</a:t>
            </a:r>
            <a:endParaRPr sz="1100" b="1" dirty="0"/>
          </a:p>
          <a:p>
            <a:pPr fontAlgn="auto">
              <a:lnSpc>
                <a:spcPct val="150000"/>
              </a:lnSpc>
            </a:pPr>
            <a:r>
              <a:rPr sz="1100" dirty="0"/>
              <a:t>1、</a:t>
            </a:r>
            <a:r>
              <a:rPr lang="zh-CN" sz="1100" dirty="0"/>
              <a:t>客户是</a:t>
            </a:r>
            <a:r>
              <a:rPr lang="zh-CN" altLang="en-US" sz="1100" dirty="0"/>
              <a:t>黄金手饰</a:t>
            </a:r>
            <a:r>
              <a:rPr lang="zh-CN" altLang="en-US" sz="1100" dirty="0"/>
              <a:t>珠宝生产厂家，每张合格证标签都是唯一的编号</a:t>
            </a:r>
            <a:r>
              <a:rPr sz="1100" dirty="0"/>
              <a:t>。</a:t>
            </a:r>
            <a:endParaRPr sz="1100" dirty="0"/>
          </a:p>
          <a:p>
            <a:pPr>
              <a:lnSpc>
                <a:spcPct val="150000"/>
              </a:lnSpc>
            </a:pPr>
            <a:r>
              <a:rPr sz="1100" dirty="0"/>
              <a:t>2、</a:t>
            </a:r>
            <a:r>
              <a:rPr lang="zh-CN" altLang="en-US" sz="1100" dirty="0"/>
              <a:t>需要解决在珠宝检测机构发放的证书进行打印贴标，保证证书上的编号跟打印</a:t>
            </a:r>
            <a:r>
              <a:rPr lang="zh-CN" altLang="en-US" sz="1100" dirty="0"/>
              <a:t>的合格证标签上对</a:t>
            </a:r>
            <a:r>
              <a:rPr lang="zh-CN" altLang="en-US" sz="1100" dirty="0"/>
              <a:t>应。</a:t>
            </a:r>
            <a:endParaRPr lang="zh-CN" altLang="en-US" sz="1100" dirty="0"/>
          </a:p>
        </p:txBody>
      </p:sp>
      <p:sp>
        <p:nvSpPr>
          <p:cNvPr id="12" name="TextBox 2"/>
          <p:cNvSpPr txBox="1"/>
          <p:nvPr>
            <p:custDataLst>
              <p:tags r:id="rId3"/>
            </p:custDataLst>
          </p:nvPr>
        </p:nvSpPr>
        <p:spPr>
          <a:xfrm>
            <a:off x="457006" y="2439971"/>
            <a:ext cx="4251341" cy="1105535"/>
          </a:xfrm>
          <a:prstGeom prst="rect">
            <a:avLst/>
          </a:prstGeom>
          <a:noFill/>
        </p:spPr>
        <p:txBody>
          <a:bodyPr wrap="square" lIns="91386" tIns="45693" rIns="91386" bIns="45693" rtlCol="0">
            <a:spAutoFit/>
          </a:bodyPr>
          <a:lstStyle/>
          <a:p>
            <a:pPr fontAlgn="auto">
              <a:lnSpc>
                <a:spcPct val="150000"/>
              </a:lnSpc>
            </a:pPr>
            <a:r>
              <a:rPr lang="zh-CN" altLang="en-US" sz="1100" b="1" dirty="0"/>
              <a:t>行业痛点</a:t>
            </a:r>
            <a:r>
              <a:rPr sz="1100" b="1" dirty="0"/>
              <a:t>：</a:t>
            </a:r>
            <a:endParaRPr sz="1100" b="1" dirty="0"/>
          </a:p>
          <a:p>
            <a:pPr fontAlgn="auto">
              <a:lnSpc>
                <a:spcPct val="150000"/>
              </a:lnSpc>
            </a:pPr>
            <a:r>
              <a:rPr lang="en-US" sz="1100" dirty="0"/>
              <a:t>2</a:t>
            </a:r>
            <a:r>
              <a:rPr sz="1100" dirty="0"/>
              <a:t>、</a:t>
            </a:r>
            <a:r>
              <a:rPr lang="zh-CN" sz="1100" dirty="0"/>
              <a:t>机构发放的证书编号是以</a:t>
            </a:r>
            <a:r>
              <a:rPr lang="en-US" altLang="zh-CN" sz="1100" dirty="0"/>
              <a:t>Excel</a:t>
            </a:r>
            <a:r>
              <a:rPr lang="zh-CN" sz="1100" dirty="0"/>
              <a:t>表格形式给到厂家。</a:t>
            </a:r>
            <a:endParaRPr lang="en-US" altLang="zh-CN" sz="1100" dirty="0"/>
          </a:p>
          <a:p>
            <a:pPr fontAlgn="auto">
              <a:lnSpc>
                <a:spcPct val="150000"/>
              </a:lnSpc>
            </a:pPr>
            <a:r>
              <a:rPr lang="en-US" sz="1100" dirty="0"/>
              <a:t>3</a:t>
            </a:r>
            <a:r>
              <a:rPr lang="zh-CN" altLang="en-US" sz="1100" dirty="0"/>
              <a:t>、人员通过证书上的编号去表格找相对应的数据进行打印耗时还容易出错，造成客诉，纠错成本</a:t>
            </a:r>
            <a:r>
              <a:rPr lang="zh-CN" altLang="en-US" sz="1100" dirty="0"/>
              <a:t>高。</a:t>
            </a:r>
            <a:endParaRPr lang="zh-CN" altLang="en-US" sz="1100" dirty="0"/>
          </a:p>
        </p:txBody>
      </p:sp>
      <p:sp>
        <p:nvSpPr>
          <p:cNvPr id="13" name="TextBox 2"/>
          <p:cNvSpPr txBox="1"/>
          <p:nvPr>
            <p:custDataLst>
              <p:tags r:id="rId4"/>
            </p:custDataLst>
          </p:nvPr>
        </p:nvSpPr>
        <p:spPr>
          <a:xfrm>
            <a:off x="484311" y="3662177"/>
            <a:ext cx="4114982" cy="1359535"/>
          </a:xfrm>
          <a:prstGeom prst="rect">
            <a:avLst/>
          </a:prstGeom>
          <a:noFill/>
        </p:spPr>
        <p:txBody>
          <a:bodyPr wrap="square" lIns="91386" tIns="45693" rIns="91386" bIns="45693" rtlCol="0">
            <a:spAutoFit/>
          </a:bodyPr>
          <a:lstStyle/>
          <a:p>
            <a:pPr fontAlgn="auto">
              <a:lnSpc>
                <a:spcPct val="150000"/>
              </a:lnSpc>
            </a:pPr>
            <a:r>
              <a:rPr lang="zh-CN" altLang="en-US" sz="1100" b="1" dirty="0"/>
              <a:t>解决方案</a:t>
            </a:r>
            <a:r>
              <a:rPr sz="1100" b="1" dirty="0"/>
              <a:t>：</a:t>
            </a:r>
            <a:endParaRPr sz="1100" b="1" dirty="0"/>
          </a:p>
          <a:p>
            <a:pPr fontAlgn="auto">
              <a:lnSpc>
                <a:spcPct val="150000"/>
              </a:lnSpc>
            </a:pPr>
            <a:r>
              <a:rPr lang="en-US" sz="1100" dirty="0"/>
              <a:t>1</a:t>
            </a:r>
            <a:r>
              <a:rPr lang="zh-CN" altLang="en-US" sz="1100" dirty="0"/>
              <a:t>、 自动分页扫码贴标设备，能快速的将证书分页进行读码。</a:t>
            </a:r>
            <a:endParaRPr lang="en-US" altLang="zh-CN" sz="1100" dirty="0"/>
          </a:p>
          <a:p>
            <a:pPr fontAlgn="auto">
              <a:lnSpc>
                <a:spcPct val="150000"/>
              </a:lnSpc>
            </a:pPr>
            <a:r>
              <a:rPr lang="en-US" sz="1100" dirty="0"/>
              <a:t>2</a:t>
            </a:r>
            <a:r>
              <a:rPr lang="zh-CN" altLang="en-US" sz="1100" dirty="0"/>
              <a:t>、搭配条码数据管理打标系统，把需要打印的</a:t>
            </a:r>
            <a:r>
              <a:rPr lang="zh-CN" altLang="en-US" sz="1100" dirty="0">
                <a:sym typeface="+mn-ea"/>
              </a:rPr>
              <a:t>合格证标签</a:t>
            </a:r>
            <a:r>
              <a:rPr lang="en-US" altLang="zh-CN" sz="1100" dirty="0">
                <a:sym typeface="+mn-ea"/>
              </a:rPr>
              <a:t>Excel</a:t>
            </a:r>
            <a:r>
              <a:rPr lang="zh-CN" altLang="en-US" sz="1100" dirty="0">
                <a:sym typeface="+mn-ea"/>
              </a:rPr>
              <a:t>表格</a:t>
            </a:r>
            <a:r>
              <a:rPr lang="zh-CN" altLang="en-US" sz="1100" dirty="0"/>
              <a:t>内容一次性导入到系统，通过工业读码器扫描证书的编号在系统中搜索对应的数据打印</a:t>
            </a:r>
            <a:r>
              <a:rPr lang="zh-CN" altLang="en-US" sz="1100" dirty="0"/>
              <a:t>自动贴标，具备防呆防错功</a:t>
            </a:r>
            <a:r>
              <a:rPr lang="zh-CN" altLang="en-US" sz="1100" dirty="0"/>
              <a:t>能。</a:t>
            </a:r>
            <a:endParaRPr sz="1100" dirty="0"/>
          </a:p>
        </p:txBody>
      </p:sp>
      <p:sp>
        <p:nvSpPr>
          <p:cNvPr id="14" name="TextBox 2"/>
          <p:cNvSpPr txBox="1"/>
          <p:nvPr>
            <p:custDataLst>
              <p:tags r:id="rId5"/>
            </p:custDataLst>
          </p:nvPr>
        </p:nvSpPr>
        <p:spPr>
          <a:xfrm>
            <a:off x="4679725" y="666478"/>
            <a:ext cx="3931286" cy="1359535"/>
          </a:xfrm>
          <a:prstGeom prst="rect">
            <a:avLst/>
          </a:prstGeom>
          <a:noFill/>
        </p:spPr>
        <p:txBody>
          <a:bodyPr wrap="square" lIns="91386" tIns="45693" rIns="91386" bIns="45693" rtlCol="0">
            <a:spAutoFit/>
          </a:bodyPr>
          <a:lstStyle/>
          <a:p>
            <a:pPr fontAlgn="auto">
              <a:lnSpc>
                <a:spcPct val="150000"/>
              </a:lnSpc>
            </a:pPr>
            <a:r>
              <a:rPr lang="zh-CN" altLang="en-US" sz="1100" b="1" dirty="0"/>
              <a:t>项目价值</a:t>
            </a:r>
            <a:r>
              <a:rPr sz="1100" b="1" dirty="0"/>
              <a:t>：</a:t>
            </a:r>
            <a:endParaRPr sz="1100" b="1" dirty="0"/>
          </a:p>
          <a:p>
            <a:pPr fontAlgn="auto">
              <a:lnSpc>
                <a:spcPct val="150000"/>
              </a:lnSpc>
            </a:pPr>
            <a:r>
              <a:rPr sz="1100" dirty="0"/>
              <a:t>1、</a:t>
            </a:r>
            <a:r>
              <a:rPr lang="zh-CN" altLang="en-US" sz="1100" dirty="0">
                <a:solidFill>
                  <a:prstClr val="black">
                    <a:lumMod val="75000"/>
                    <a:lumOff val="25000"/>
                  </a:prstClr>
                </a:solidFill>
                <a:sym typeface="微软雅黑" panose="020B0503020204020204" charset="-122"/>
              </a:rPr>
              <a:t>提高</a:t>
            </a:r>
            <a:r>
              <a:rPr lang="en-US" altLang="zh-CN" sz="1100" b="1" dirty="0">
                <a:solidFill>
                  <a:srgbClr val="FF0000"/>
                </a:solidFill>
                <a:sym typeface="微软雅黑" panose="020B0503020204020204" charset="-122"/>
              </a:rPr>
              <a:t>6</a:t>
            </a:r>
            <a:r>
              <a:rPr lang="zh-CN" altLang="en-US" sz="1100" b="1" dirty="0">
                <a:solidFill>
                  <a:srgbClr val="FF0000"/>
                </a:solidFill>
                <a:sym typeface="微软雅黑" panose="020B0503020204020204" charset="-122"/>
              </a:rPr>
              <a:t>倍</a:t>
            </a:r>
            <a:r>
              <a:rPr lang="zh-CN" altLang="en-US" sz="1100" dirty="0">
                <a:solidFill>
                  <a:prstClr val="black">
                    <a:lumMod val="75000"/>
                    <a:lumOff val="25000"/>
                  </a:prstClr>
                </a:solidFill>
                <a:sym typeface="微软雅黑" panose="020B0503020204020204" charset="-122"/>
              </a:rPr>
              <a:t>贴标效率（人工扫码</a:t>
            </a:r>
            <a:r>
              <a:rPr lang="en-US" altLang="zh-CN" sz="1100" dirty="0">
                <a:solidFill>
                  <a:prstClr val="black">
                    <a:lumMod val="75000"/>
                    <a:lumOff val="25000"/>
                  </a:prstClr>
                </a:solidFill>
                <a:sym typeface="微软雅黑" panose="020B0503020204020204" charset="-122"/>
              </a:rPr>
              <a:t>200</a:t>
            </a:r>
            <a:r>
              <a:rPr lang="zh-CN" altLang="en-US" sz="1100" dirty="0">
                <a:solidFill>
                  <a:prstClr val="black">
                    <a:lumMod val="75000"/>
                    <a:lumOff val="25000"/>
                  </a:prstClr>
                </a:solidFill>
                <a:sym typeface="微软雅黑" panose="020B0503020204020204" charset="-122"/>
              </a:rPr>
              <a:t>个</a:t>
            </a:r>
            <a:r>
              <a:rPr lang="en-US" altLang="zh-CN" sz="1100" dirty="0">
                <a:solidFill>
                  <a:prstClr val="black">
                    <a:lumMod val="75000"/>
                    <a:lumOff val="25000"/>
                  </a:prstClr>
                </a:solidFill>
                <a:sym typeface="微软雅黑" panose="020B0503020204020204" charset="-122"/>
              </a:rPr>
              <a:t>/</a:t>
            </a:r>
            <a:r>
              <a:rPr lang="zh-CN" altLang="en-US" sz="1100" dirty="0">
                <a:solidFill>
                  <a:prstClr val="black">
                    <a:lumMod val="75000"/>
                    <a:lumOff val="25000"/>
                  </a:prstClr>
                </a:solidFill>
                <a:sym typeface="微软雅黑" panose="020B0503020204020204" charset="-122"/>
              </a:rPr>
              <a:t>人</a:t>
            </a:r>
            <a:r>
              <a:rPr lang="en-US" altLang="zh-CN" sz="1100" dirty="0">
                <a:solidFill>
                  <a:prstClr val="black">
                    <a:lumMod val="75000"/>
                    <a:lumOff val="25000"/>
                  </a:prstClr>
                </a:solidFill>
                <a:sym typeface="微软雅黑" panose="020B0503020204020204" charset="-122"/>
              </a:rPr>
              <a:t>/h</a:t>
            </a:r>
            <a:r>
              <a:rPr lang="zh-CN" altLang="en-US" sz="1100" dirty="0">
                <a:solidFill>
                  <a:prstClr val="black">
                    <a:lumMod val="75000"/>
                    <a:lumOff val="25000"/>
                  </a:prstClr>
                </a:solidFill>
                <a:sym typeface="微软雅黑" panose="020B0503020204020204" charset="-122"/>
              </a:rPr>
              <a:t>，扫码平台</a:t>
            </a:r>
            <a:r>
              <a:rPr lang="en-US" altLang="zh-CN" sz="1100" dirty="0">
                <a:solidFill>
                  <a:prstClr val="black">
                    <a:lumMod val="75000"/>
                    <a:lumOff val="25000"/>
                  </a:prstClr>
                </a:solidFill>
                <a:sym typeface="微软雅黑" panose="020B0503020204020204" charset="-122"/>
              </a:rPr>
              <a:t>1200</a:t>
            </a:r>
            <a:r>
              <a:rPr lang="zh-CN" altLang="en-US" sz="1100" dirty="0">
                <a:solidFill>
                  <a:prstClr val="black">
                    <a:lumMod val="75000"/>
                    <a:lumOff val="25000"/>
                  </a:prstClr>
                </a:solidFill>
                <a:sym typeface="微软雅黑" panose="020B0503020204020204" charset="-122"/>
              </a:rPr>
              <a:t>个</a:t>
            </a:r>
            <a:r>
              <a:rPr lang="en-US" altLang="zh-CN" sz="1100" dirty="0">
                <a:solidFill>
                  <a:prstClr val="black">
                    <a:lumMod val="75000"/>
                    <a:lumOff val="25000"/>
                  </a:prstClr>
                </a:solidFill>
                <a:sym typeface="微软雅黑" panose="020B0503020204020204" charset="-122"/>
              </a:rPr>
              <a:t>/h</a:t>
            </a:r>
            <a:r>
              <a:rPr lang="zh-CN" altLang="en-US" sz="1100" dirty="0">
                <a:solidFill>
                  <a:prstClr val="black">
                    <a:lumMod val="75000"/>
                    <a:lumOff val="25000"/>
                  </a:prstClr>
                </a:solidFill>
                <a:sym typeface="微软雅黑" panose="020B0503020204020204" charset="-122"/>
              </a:rPr>
              <a:t>），设备只需要一人</a:t>
            </a:r>
            <a:r>
              <a:rPr lang="zh-CN" altLang="en-US" sz="1100" dirty="0">
                <a:solidFill>
                  <a:prstClr val="black">
                    <a:lumMod val="75000"/>
                    <a:lumOff val="25000"/>
                  </a:prstClr>
                </a:solidFill>
                <a:sym typeface="微软雅黑" panose="020B0503020204020204" charset="-122"/>
              </a:rPr>
              <a:t>操作。</a:t>
            </a:r>
            <a:endParaRPr sz="1100" dirty="0"/>
          </a:p>
          <a:p>
            <a:pPr fontAlgn="auto">
              <a:lnSpc>
                <a:spcPct val="150000"/>
              </a:lnSpc>
            </a:pPr>
            <a:r>
              <a:rPr lang="en-US" sz="1100" dirty="0"/>
              <a:t>2</a:t>
            </a:r>
            <a:r>
              <a:rPr sz="1100" dirty="0"/>
              <a:t>、</a:t>
            </a:r>
            <a:r>
              <a:rPr lang="zh-CN" altLang="en-US" sz="1100" dirty="0">
                <a:solidFill>
                  <a:prstClr val="black">
                    <a:lumMod val="75000"/>
                    <a:lumOff val="25000"/>
                  </a:prstClr>
                </a:solidFill>
                <a:sym typeface="微软雅黑" panose="020B0503020204020204" charset="-122"/>
              </a:rPr>
              <a:t>减少</a:t>
            </a:r>
            <a:r>
              <a:rPr lang="en-US" altLang="zh-CN" sz="1100" dirty="0">
                <a:solidFill>
                  <a:prstClr val="black">
                    <a:lumMod val="75000"/>
                    <a:lumOff val="25000"/>
                  </a:prstClr>
                </a:solidFill>
                <a:sym typeface="微软雅黑" panose="020B0503020204020204" charset="-122"/>
              </a:rPr>
              <a:t>2</a:t>
            </a:r>
            <a:r>
              <a:rPr lang="zh-CN" altLang="en-US" sz="1100" dirty="0">
                <a:solidFill>
                  <a:prstClr val="black">
                    <a:lumMod val="75000"/>
                    <a:lumOff val="25000"/>
                  </a:prstClr>
                </a:solidFill>
                <a:sym typeface="微软雅黑" panose="020B0503020204020204" charset="-122"/>
              </a:rPr>
              <a:t>个人员，节省人工综合成本</a:t>
            </a:r>
            <a:r>
              <a:rPr lang="en-US" altLang="zh-CN" sz="1100" b="1" dirty="0">
                <a:solidFill>
                  <a:srgbClr val="FF0000"/>
                </a:solidFill>
                <a:sym typeface="微软雅黑" panose="020B0503020204020204" charset="-122"/>
              </a:rPr>
              <a:t>15</a:t>
            </a:r>
            <a:r>
              <a:rPr lang="en-US" altLang="zh-CN" sz="1100" b="1" dirty="0">
                <a:solidFill>
                  <a:srgbClr val="FF0000"/>
                </a:solidFill>
                <a:sym typeface="微软雅黑" panose="020B0503020204020204" charset="-122"/>
              </a:rPr>
              <a:t>000-20000</a:t>
            </a:r>
            <a:r>
              <a:rPr lang="zh-CN" altLang="en-US" sz="1100" dirty="0">
                <a:solidFill>
                  <a:prstClr val="black">
                    <a:lumMod val="75000"/>
                    <a:lumOff val="25000"/>
                  </a:prstClr>
                </a:solidFill>
                <a:sym typeface="微软雅黑" panose="020B0503020204020204" charset="-122"/>
              </a:rPr>
              <a:t>元</a:t>
            </a:r>
            <a:r>
              <a:rPr lang="en-US" altLang="zh-CN" sz="1100" dirty="0">
                <a:solidFill>
                  <a:prstClr val="black">
                    <a:lumMod val="75000"/>
                    <a:lumOff val="25000"/>
                  </a:prstClr>
                </a:solidFill>
                <a:sym typeface="微软雅黑" panose="020B0503020204020204" charset="-122"/>
              </a:rPr>
              <a:t>/</a:t>
            </a:r>
            <a:r>
              <a:rPr lang="zh-CN" altLang="en-US" sz="1100" dirty="0">
                <a:solidFill>
                  <a:prstClr val="black">
                    <a:lumMod val="75000"/>
                    <a:lumOff val="25000"/>
                  </a:prstClr>
                </a:solidFill>
                <a:sym typeface="微软雅黑" panose="020B0503020204020204" charset="-122"/>
              </a:rPr>
              <a:t>月</a:t>
            </a:r>
            <a:r>
              <a:rPr lang="zh-CN" altLang="en-US" sz="1100" dirty="0">
                <a:sym typeface="微软雅黑" panose="020B0503020204020204" charset="-122"/>
              </a:rPr>
              <a:t>。</a:t>
            </a:r>
            <a:endParaRPr lang="en-US" altLang="zh-CN" sz="1100" dirty="0">
              <a:sym typeface="微软雅黑" panose="020B0503020204020204" charset="-122"/>
            </a:endParaRPr>
          </a:p>
          <a:p>
            <a:pPr fontAlgn="auto">
              <a:lnSpc>
                <a:spcPct val="150000"/>
              </a:lnSpc>
            </a:pPr>
            <a:r>
              <a:rPr lang="zh-CN" altLang="en-US" sz="1100" dirty="0">
                <a:solidFill>
                  <a:prstClr val="black">
                    <a:lumMod val="75000"/>
                    <a:lumOff val="25000"/>
                  </a:prstClr>
                </a:solidFill>
                <a:sym typeface="微软雅黑" panose="020B0503020204020204" charset="-122"/>
              </a:rPr>
              <a:t>3、系统能保证扫描的编号与贴在合格证标签上的编号对应。</a:t>
            </a:r>
            <a:endParaRPr lang="en-US" altLang="zh-CN" sz="1100" dirty="0">
              <a:sym typeface="微软雅黑" panose="020B0503020204020204" charset="-122"/>
            </a:endParaRPr>
          </a:p>
        </p:txBody>
      </p:sp>
      <p:sp>
        <p:nvSpPr>
          <p:cNvPr id="2" name="文本框 1"/>
          <p:cNvSpPr txBox="1"/>
          <p:nvPr/>
        </p:nvSpPr>
        <p:spPr>
          <a:xfrm>
            <a:off x="457015" y="530287"/>
            <a:ext cx="3434080" cy="337185"/>
          </a:xfrm>
          <a:prstGeom prst="rect">
            <a:avLst/>
          </a:prstGeom>
          <a:noFill/>
        </p:spPr>
        <p:txBody>
          <a:bodyPr wrap="none" rtlCol="0">
            <a:spAutoFit/>
          </a:bodyPr>
          <a:lstStyle/>
          <a:p>
            <a:r>
              <a:rPr lang="zh-CN" altLang="en-US" sz="1600" b="1" dirty="0"/>
              <a:t>卡片证书自动分页扫码</a:t>
            </a:r>
            <a:r>
              <a:rPr lang="zh-CN" altLang="en-US" sz="1600" b="1" dirty="0"/>
              <a:t>打印贴标</a:t>
            </a:r>
            <a:r>
              <a:rPr lang="zh-CN" altLang="en-US" sz="1600" b="1" dirty="0"/>
              <a:t>设备</a:t>
            </a:r>
            <a:endParaRPr lang="zh-CN" altLang="en-US" sz="1600" b="1" dirty="0"/>
          </a:p>
        </p:txBody>
      </p:sp>
      <p:pic>
        <p:nvPicPr>
          <p:cNvPr id="8" name="图片 7" descr="正面"/>
          <p:cNvPicPr>
            <a:picLocks noChangeAspect="1"/>
          </p:cNvPicPr>
          <p:nvPr/>
        </p:nvPicPr>
        <p:blipFill>
          <a:blip r:embed="rId6"/>
          <a:stretch>
            <a:fillRect/>
          </a:stretch>
        </p:blipFill>
        <p:spPr>
          <a:xfrm>
            <a:off x="5294630" y="2026285"/>
            <a:ext cx="2701290" cy="290893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2" presetClass="entr" presetSubtype="4" fill="hold" grpId="0" nodeType="withEffect">
                                  <p:stCondLst>
                                    <p:cond delay="0"/>
                                  </p:stCondLst>
                                  <p:iterate type="lt">
                                    <p:tmPct val="10000"/>
                                  </p:iterate>
                                  <p:childTnLst>
                                    <p:set>
                                      <p:cBhvr>
                                        <p:cTn id="9" dur="1" fill="hold">
                                          <p:stCondLst>
                                            <p:cond delay="0"/>
                                          </p:stCondLst>
                                        </p:cTn>
                                        <p:tgtEl>
                                          <p:spTgt spid="12"/>
                                        </p:tgtEl>
                                        <p:attrNameLst>
                                          <p:attrName>style.visibility</p:attrName>
                                        </p:attrNameLst>
                                      </p:cBhvr>
                                      <p:to>
                                        <p:strVal val="visible"/>
                                      </p:to>
                                    </p:set>
                                    <p:animEffect transition="in" filter="wipe(down)">
                                      <p:cBhvr>
                                        <p:cTn id="10" dur="500"/>
                                        <p:tgtEl>
                                          <p:spTgt spid="12"/>
                                        </p:tgtEl>
                                      </p:cBhvr>
                                    </p:animEffect>
                                  </p:childTnLst>
                                </p:cTn>
                              </p:par>
                              <p:par>
                                <p:cTn id="11" presetID="22" presetClass="entr" presetSubtype="4" fill="hold" grpId="0" nodeType="withEffect">
                                  <p:stCondLst>
                                    <p:cond delay="0"/>
                                  </p:stCondLst>
                                  <p:iterate type="lt">
                                    <p:tmPct val="10000"/>
                                  </p:iterate>
                                  <p:childTnLst>
                                    <p:set>
                                      <p:cBhvr>
                                        <p:cTn id="12" dur="1" fill="hold">
                                          <p:stCondLst>
                                            <p:cond delay="0"/>
                                          </p:stCondLst>
                                        </p:cTn>
                                        <p:tgtEl>
                                          <p:spTgt spid="13"/>
                                        </p:tgtEl>
                                        <p:attrNameLst>
                                          <p:attrName>style.visibility</p:attrName>
                                        </p:attrNameLst>
                                      </p:cBhvr>
                                      <p:to>
                                        <p:strVal val="visible"/>
                                      </p:to>
                                    </p:set>
                                    <p:animEffect transition="in" filter="wipe(down)">
                                      <p:cBhvr>
                                        <p:cTn id="13" dur="500"/>
                                        <p:tgtEl>
                                          <p:spTgt spid="13"/>
                                        </p:tgtEl>
                                      </p:cBhvr>
                                    </p:animEffect>
                                  </p:childTnLst>
                                </p:cTn>
                              </p:par>
                              <p:par>
                                <p:cTn id="14" presetID="22" presetClass="entr" presetSubtype="4" fill="hold" grpId="0" nodeType="withEffect">
                                  <p:stCondLst>
                                    <p:cond delay="0"/>
                                  </p:stCondLst>
                                  <p:iterate type="lt">
                                    <p:tmPct val="10000"/>
                                  </p:iterate>
                                  <p:childTnLst>
                                    <p:set>
                                      <p:cBhvr>
                                        <p:cTn id="15" dur="1" fill="hold">
                                          <p:stCondLst>
                                            <p:cond delay="0"/>
                                          </p:stCondLst>
                                        </p:cTn>
                                        <p:tgtEl>
                                          <p:spTgt spid="14"/>
                                        </p:tgtEl>
                                        <p:attrNameLst>
                                          <p:attrName>style.visibility</p:attrName>
                                        </p:attrNameLst>
                                      </p:cBhvr>
                                      <p:to>
                                        <p:strVal val="visible"/>
                                      </p:to>
                                    </p:set>
                                    <p:animEffect transition="in" filter="wipe(down)">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PP_MARK_KEY" val="b02783cb-89e3-489b-a1f0-68d6ecc0f5a2"/>
  <p:tag name="COMMONDATA" val="eyJoZGlkIjoiZjA2ZTg4MzE1NDYwNDE0NDM5ZmExMjBlODMwMmU4MmEifQ=="/>
  <p:tag name="commondata" val="eyJoZGlkIjoiMTc5M2FhMmJhYzg4NjE4ODE5MmI1YmJkYTM2NzYwZGYifQ=="/>
</p:tagLst>
</file>

<file path=ppt/theme/theme1.xml><?xml version="1.0" encoding="utf-8"?>
<a:theme xmlns:a="http://schemas.openxmlformats.org/drawingml/2006/main" name="Nordri Tools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蓝色​​">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标准字体">
      <a:majorFont>
        <a:latin typeface="微软雅黑"/>
        <a:ea typeface="微软雅黑"/>
        <a:cs typeface=""/>
      </a:majorFont>
      <a:minorFont>
        <a:latin typeface="微软雅黑"/>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41B7D0"/>
    </a:accent1>
    <a:accent2>
      <a:srgbClr val="0187AC"/>
    </a:accent2>
    <a:accent3>
      <a:srgbClr val="1AA4BE"/>
    </a:accent3>
    <a:accent4>
      <a:srgbClr val="52C3CB"/>
    </a:accent4>
    <a:accent5>
      <a:srgbClr val="42BDC6"/>
    </a:accent5>
    <a:accent6>
      <a:srgbClr val="168EA6"/>
    </a:accent6>
    <a:hlink>
      <a:srgbClr val="41B7D0"/>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413</Words>
  <Application>WPS 演示</Application>
  <PresentationFormat>全屏显示(16:9)</PresentationFormat>
  <Paragraphs>21</Paragraphs>
  <Slides>1</Slides>
  <Notes>0</Notes>
  <HiddenSlides>0</HiddenSlides>
  <MMClips>1</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1</vt:i4>
      </vt:variant>
    </vt:vector>
  </HeadingPairs>
  <TitlesOfParts>
    <vt:vector size="10" baseType="lpstr">
      <vt:lpstr>Arial</vt:lpstr>
      <vt:lpstr>宋体</vt:lpstr>
      <vt:lpstr>Wingdings</vt:lpstr>
      <vt:lpstr>微软雅黑</vt:lpstr>
      <vt:lpstr>Arial Unicode MS</vt:lpstr>
      <vt:lpstr>等线</vt:lpstr>
      <vt:lpstr>等线 Light</vt:lpstr>
      <vt:lpstr>Nordri ToolsTheme</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小二PPT</dc:creator>
  <cp:keywords>www.51pptmoban.com</cp:keywords>
  <cp:lastModifiedBy>何慧强</cp:lastModifiedBy>
  <cp:revision>326</cp:revision>
  <dcterms:created xsi:type="dcterms:W3CDTF">2017-03-31T11:35:00Z</dcterms:created>
  <dcterms:modified xsi:type="dcterms:W3CDTF">2024-07-12T02:08:27Z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2052-12.1.0.17133</vt:lpwstr>
  </property>
  <property fmtid="{D5CDD505-2E9C-101B-9397-08002B2CF9AE}" pid="3" name="KSORubyTemplateID">
    <vt:lpwstr>13</vt:lpwstr>
  </property>
  <property fmtid="{D5CDD505-2E9C-101B-9397-08002B2CF9AE}" pid="4" name="ICV">
    <vt:lpwstr>C3DF07540C7C4D0885CEBF65C29D1F8F_12</vt:lpwstr>
  </property>
</Properties>
</file>